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1"/>
  </p:notesMasterIdLst>
  <p:sldIdLst>
    <p:sldId id="256" r:id="rId3"/>
    <p:sldId id="257" r:id="rId4"/>
    <p:sldId id="259" r:id="rId5"/>
    <p:sldId id="262" r:id="rId6"/>
    <p:sldId id="263" r:id="rId7"/>
    <p:sldId id="264" r:id="rId8"/>
    <p:sldId id="290" r:id="rId9"/>
    <p:sldId id="265" r:id="rId10"/>
    <p:sldId id="279" r:id="rId11"/>
    <p:sldId id="286" r:id="rId12"/>
    <p:sldId id="287" r:id="rId13"/>
    <p:sldId id="288" r:id="rId14"/>
    <p:sldId id="289" r:id="rId15"/>
    <p:sldId id="280" r:id="rId16"/>
    <p:sldId id="281" r:id="rId17"/>
    <p:sldId id="282" r:id="rId18"/>
    <p:sldId id="283" r:id="rId19"/>
    <p:sldId id="284" r:id="rId20"/>
    <p:sldId id="285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61" r:id="rId3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BDB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116" y="-9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37E26-F8E8-4E8C-829E-BED8896B839A}" type="datetimeFigureOut">
              <a:rPr lang="ko-KR" altLang="en-US" smtClean="0"/>
              <a:pPr/>
              <a:t>2016-11-29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9BAAB-5F9B-46C0-9AA9-D16C78AC2A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76B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930053" y="976495"/>
            <a:ext cx="5254427" cy="3187898"/>
            <a:chOff x="1259632" y="1556792"/>
            <a:chExt cx="6646450" cy="4032448"/>
          </a:xfrm>
        </p:grpSpPr>
        <p:sp>
          <p:nvSpPr>
            <p:cNvPr id="3" name="Rectangle 4"/>
            <p:cNvSpPr/>
            <p:nvPr userDrawn="1"/>
          </p:nvSpPr>
          <p:spPr>
            <a:xfrm flipH="1">
              <a:off x="6177890" y="3141712"/>
              <a:ext cx="1728192" cy="1296144"/>
            </a:xfrm>
            <a:custGeom>
              <a:avLst/>
              <a:gdLst/>
              <a:ahLst/>
              <a:cxnLst/>
              <a:rect l="l" t="t" r="r" b="b"/>
              <a:pathLst>
                <a:path w="2520280" h="1296144">
                  <a:moveTo>
                    <a:pt x="0" y="0"/>
                  </a:moveTo>
                  <a:lnTo>
                    <a:pt x="2520280" y="0"/>
                  </a:lnTo>
                  <a:lnTo>
                    <a:pt x="2520280" y="1296144"/>
                  </a:lnTo>
                  <a:lnTo>
                    <a:pt x="0" y="1296144"/>
                  </a:lnTo>
                  <a:lnTo>
                    <a:pt x="0" y="1274542"/>
                  </a:lnTo>
                  <a:lnTo>
                    <a:pt x="1080120" y="648073"/>
                  </a:lnTo>
                  <a:lnTo>
                    <a:pt x="0" y="21603"/>
                  </a:lnTo>
                  <a:close/>
                </a:path>
              </a:pathLst>
            </a:custGeom>
            <a:gradFill flip="none" rotWithShape="1">
              <a:gsLst>
                <a:gs pos="42000">
                  <a:schemeClr val="bg1"/>
                </a:gs>
                <a:gs pos="100000">
                  <a:schemeClr val="bg1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Rectangle 4"/>
            <p:cNvSpPr/>
            <p:nvPr userDrawn="1"/>
          </p:nvSpPr>
          <p:spPr>
            <a:xfrm>
              <a:off x="1259632" y="3140968"/>
              <a:ext cx="1728192" cy="1296144"/>
            </a:xfrm>
            <a:custGeom>
              <a:avLst/>
              <a:gdLst/>
              <a:ahLst/>
              <a:cxnLst/>
              <a:rect l="l" t="t" r="r" b="b"/>
              <a:pathLst>
                <a:path w="2520280" h="1296144">
                  <a:moveTo>
                    <a:pt x="0" y="0"/>
                  </a:moveTo>
                  <a:lnTo>
                    <a:pt x="2520280" y="0"/>
                  </a:lnTo>
                  <a:lnTo>
                    <a:pt x="2520280" y="1296144"/>
                  </a:lnTo>
                  <a:lnTo>
                    <a:pt x="0" y="1296144"/>
                  </a:lnTo>
                  <a:lnTo>
                    <a:pt x="0" y="1274542"/>
                  </a:lnTo>
                  <a:lnTo>
                    <a:pt x="1080120" y="648073"/>
                  </a:lnTo>
                  <a:lnTo>
                    <a:pt x="0" y="21603"/>
                  </a:lnTo>
                  <a:close/>
                </a:path>
              </a:pathLst>
            </a:custGeom>
            <a:gradFill flip="none" rotWithShape="1">
              <a:gsLst>
                <a:gs pos="42000">
                  <a:schemeClr val="bg1"/>
                </a:gs>
                <a:gs pos="100000">
                  <a:schemeClr val="bg1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Freeform 4"/>
            <p:cNvSpPr/>
            <p:nvPr userDrawn="1"/>
          </p:nvSpPr>
          <p:spPr>
            <a:xfrm>
              <a:off x="2194560" y="3317240"/>
              <a:ext cx="1005840" cy="1193800"/>
            </a:xfrm>
            <a:custGeom>
              <a:avLst/>
              <a:gdLst>
                <a:gd name="connsiteX0" fmla="*/ 0 w 1005840"/>
                <a:gd name="connsiteY0" fmla="*/ 975360 h 1193800"/>
                <a:gd name="connsiteX1" fmla="*/ 1000760 w 1005840"/>
                <a:gd name="connsiteY1" fmla="*/ 1193800 h 1193800"/>
                <a:gd name="connsiteX2" fmla="*/ 1005840 w 1005840"/>
                <a:gd name="connsiteY2" fmla="*/ 0 h 1193800"/>
                <a:gd name="connsiteX3" fmla="*/ 157480 w 1005840"/>
                <a:gd name="connsiteY3" fmla="*/ 340360 h 1193800"/>
                <a:gd name="connsiteX4" fmla="*/ 15240 w 1005840"/>
                <a:gd name="connsiteY4" fmla="*/ 457200 h 1193800"/>
                <a:gd name="connsiteX5" fmla="*/ 0 w 1005840"/>
                <a:gd name="connsiteY5" fmla="*/ 97536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40" h="1193800">
                  <a:moveTo>
                    <a:pt x="0" y="975360"/>
                  </a:moveTo>
                  <a:lnTo>
                    <a:pt x="1000760" y="1193800"/>
                  </a:lnTo>
                  <a:cubicBezTo>
                    <a:pt x="1002453" y="795867"/>
                    <a:pt x="1004147" y="397933"/>
                    <a:pt x="1005840" y="0"/>
                  </a:cubicBezTo>
                  <a:lnTo>
                    <a:pt x="157480" y="340360"/>
                  </a:lnTo>
                  <a:lnTo>
                    <a:pt x="15240" y="457200"/>
                  </a:lnTo>
                  <a:lnTo>
                    <a:pt x="0" y="97536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Freeform 5"/>
            <p:cNvSpPr/>
            <p:nvPr userDrawn="1"/>
          </p:nvSpPr>
          <p:spPr>
            <a:xfrm flipH="1">
              <a:off x="6014432" y="3321382"/>
              <a:ext cx="1005840" cy="1193800"/>
            </a:xfrm>
            <a:custGeom>
              <a:avLst/>
              <a:gdLst>
                <a:gd name="connsiteX0" fmla="*/ 0 w 1005840"/>
                <a:gd name="connsiteY0" fmla="*/ 975360 h 1193800"/>
                <a:gd name="connsiteX1" fmla="*/ 1000760 w 1005840"/>
                <a:gd name="connsiteY1" fmla="*/ 1193800 h 1193800"/>
                <a:gd name="connsiteX2" fmla="*/ 1005840 w 1005840"/>
                <a:gd name="connsiteY2" fmla="*/ 0 h 1193800"/>
                <a:gd name="connsiteX3" fmla="*/ 157480 w 1005840"/>
                <a:gd name="connsiteY3" fmla="*/ 340360 h 1193800"/>
                <a:gd name="connsiteX4" fmla="*/ 15240 w 1005840"/>
                <a:gd name="connsiteY4" fmla="*/ 457200 h 1193800"/>
                <a:gd name="connsiteX5" fmla="*/ 0 w 1005840"/>
                <a:gd name="connsiteY5" fmla="*/ 97536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40" h="1193800">
                  <a:moveTo>
                    <a:pt x="0" y="975360"/>
                  </a:moveTo>
                  <a:lnTo>
                    <a:pt x="1000760" y="1193800"/>
                  </a:lnTo>
                  <a:cubicBezTo>
                    <a:pt x="1002453" y="795867"/>
                    <a:pt x="1004147" y="397933"/>
                    <a:pt x="1005840" y="0"/>
                  </a:cubicBezTo>
                  <a:lnTo>
                    <a:pt x="157480" y="340360"/>
                  </a:lnTo>
                  <a:lnTo>
                    <a:pt x="15240" y="457200"/>
                  </a:lnTo>
                  <a:lnTo>
                    <a:pt x="0" y="97536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555776" y="1556792"/>
              <a:ext cx="4032448" cy="403244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2195736" y="2996952"/>
              <a:ext cx="4824536" cy="1296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1000" sy="101000" algn="c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Straight Connector 16"/>
          <p:cNvCxnSpPr/>
          <p:nvPr userDrawn="1"/>
        </p:nvCxnSpPr>
        <p:spPr>
          <a:xfrm flipH="1">
            <a:off x="8100392" y="303498"/>
            <a:ext cx="864096" cy="64807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8262156" y="0"/>
            <a:ext cx="881844" cy="62753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H="1">
            <a:off x="-9512" y="4481583"/>
            <a:ext cx="1269144" cy="6854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H="1">
            <a:off x="215504" y="4241626"/>
            <a:ext cx="1116136" cy="63438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76B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4259" y="4731990"/>
            <a:ext cx="9144000" cy="4242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4188230"/>
            <a:ext cx="631613" cy="54376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240634" y="4098068"/>
            <a:ext cx="756706" cy="64480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H="1">
            <a:off x="8606137" y="10584"/>
            <a:ext cx="537863" cy="46623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H="1">
            <a:off x="8888080" y="188640"/>
            <a:ext cx="255920" cy="21238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63688" y="0"/>
            <a:ext cx="7380312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12022" y="987574"/>
            <a:ext cx="6780457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22366" y="1664245"/>
            <a:ext cx="6780457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3312" y="0"/>
            <a:ext cx="1619672" cy="5143500"/>
          </a:xfrm>
          <a:prstGeom prst="rect">
            <a:avLst/>
          </a:prstGeom>
          <a:solidFill>
            <a:srgbClr val="76B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86403" y="3767000"/>
            <a:ext cx="1421192" cy="1187860"/>
            <a:chOff x="2195736" y="1556792"/>
            <a:chExt cx="4824536" cy="4032448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555776" y="1556792"/>
              <a:ext cx="4032448" cy="403244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2195736" y="2807197"/>
              <a:ext cx="4824536" cy="1675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1000" sy="101000" algn="c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 flipH="1">
            <a:off x="8606137" y="0"/>
            <a:ext cx="537863" cy="47681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H="1">
            <a:off x="8817764" y="190604"/>
            <a:ext cx="326236" cy="28621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gif"/><Relationship Id="rId2" Type="http://schemas.openxmlformats.org/officeDocument/2006/relationships/image" Target="../media/image27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3388" y="4342333"/>
            <a:ext cx="4788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곽윤설</a:t>
            </a:r>
            <a:r>
              <a: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0"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박형민</a:t>
            </a:r>
            <a:r>
              <a: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0"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유승현</a:t>
            </a:r>
            <a:r>
              <a: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0"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장현진</a:t>
            </a:r>
            <a:r>
              <a: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0"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정명호</a:t>
            </a:r>
            <a:r>
              <a: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0"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최미림</a:t>
            </a:r>
            <a:endParaRPr kumimoji="0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2680742" y="2139702"/>
            <a:ext cx="3795216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MOVIE CAMP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영화정보검색 사이트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</a:p>
        </p:txBody>
      </p:sp>
      <p:sp>
        <p:nvSpPr>
          <p:cNvPr id="10" name="TextBox 9">
            <a:hlinkClick r:id="rId2"/>
          </p:cNvPr>
          <p:cNvSpPr txBox="1"/>
          <p:nvPr/>
        </p:nvSpPr>
        <p:spPr>
          <a:xfrm>
            <a:off x="0" y="4834195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한국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아이티전문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강사 협동조합학원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-  2016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프레임워크기반의 응용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SW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개발자 양성과정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43385" y="1345222"/>
            <a:ext cx="655634" cy="583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3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54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검색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en-US" altLang="ko-KR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(Search)</a:t>
            </a:r>
            <a:endParaRPr lang="en-US" dirty="0"/>
          </a:p>
        </p:txBody>
      </p:sp>
      <p:pic>
        <p:nvPicPr>
          <p:cNvPr id="4101" name="Picture 5" descr="search png에 대한 이미지 검색결과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2071670" y="1428742"/>
            <a:ext cx="4714908" cy="27146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earch1.png"/>
          <p:cNvPicPr>
            <a:picLocks noGrp="1" noChangeAspect="1"/>
          </p:cNvPicPr>
          <p:nvPr>
            <p:ph idx="10"/>
          </p:nvPr>
        </p:nvPicPr>
        <p:blipFill>
          <a:blip r:embed="rId2" cstate="print"/>
          <a:stretch>
            <a:fillRect/>
          </a:stretch>
        </p:blipFill>
        <p:spPr>
          <a:xfrm>
            <a:off x="3071802" y="1357304"/>
            <a:ext cx="4714909" cy="292895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40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검색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24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박스오피스</a:t>
            </a:r>
            <a:endParaRPr lang="ko-KR" altLang="en-US" sz="2400" b="0" dirty="0">
              <a:ln w="18415" cmpd="sng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2786050" y="1428742"/>
            <a:ext cx="5072098" cy="1015663"/>
            <a:chOff x="2571736" y="1285866"/>
            <a:chExt cx="5143536" cy="1015663"/>
          </a:xfrm>
          <a:solidFill>
            <a:schemeClr val="tx1">
              <a:alpha val="20000"/>
            </a:schemeClr>
          </a:solidFill>
        </p:grpSpPr>
        <p:sp>
          <p:nvSpPr>
            <p:cNvPr id="11" name="Rounded Rectangle 10"/>
            <p:cNvSpPr/>
            <p:nvPr/>
          </p:nvSpPr>
          <p:spPr>
            <a:xfrm>
              <a:off x="2571736" y="1285866"/>
              <a:ext cx="5143536" cy="1000132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86116" y="1285866"/>
              <a:ext cx="399397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r>
                <a:rPr lang="en-US" altLang="ko-KR" sz="6000" b="1" dirty="0" err="1" smtClean="0">
                  <a:ln>
                    <a:prstDash val="solid"/>
                  </a:ln>
                  <a:effectLst>
                    <a:outerShdw blurRad="88000" dist="50800" dir="5040000" algn="tl">
                      <a:srgbClr val="76BDB7">
                        <a:alpha val="45000"/>
                      </a:srgbClr>
                    </a:outerShdw>
                  </a:effectLst>
                </a:rPr>
                <a:t>Kobis</a:t>
              </a:r>
              <a:r>
                <a:rPr lang="en-US" altLang="ko-KR" sz="6000" b="1" dirty="0" smtClean="0">
                  <a:ln>
                    <a:prstDash val="solid"/>
                  </a:ln>
                  <a:effectLst>
                    <a:outerShdw blurRad="88000" dist="50800" dir="5040000" algn="tl">
                      <a:srgbClr val="76BDB7">
                        <a:alpha val="45000"/>
                      </a:srgbClr>
                    </a:outerShdw>
                  </a:effectLst>
                </a:rPr>
                <a:t> API </a:t>
              </a:r>
            </a:p>
          </p:txBody>
        </p:sp>
      </p:grpSp>
      <p:grpSp>
        <p:nvGrpSpPr>
          <p:cNvPr id="4" name="Group 13"/>
          <p:cNvGrpSpPr/>
          <p:nvPr/>
        </p:nvGrpSpPr>
        <p:grpSpPr>
          <a:xfrm>
            <a:off x="2786050" y="2857502"/>
            <a:ext cx="5072098" cy="1015663"/>
            <a:chOff x="2571736" y="2500312"/>
            <a:chExt cx="5143536" cy="1015663"/>
          </a:xfrm>
          <a:solidFill>
            <a:schemeClr val="tx1">
              <a:alpha val="20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2571736" y="2500312"/>
              <a:ext cx="5143536" cy="1000132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857620" y="2500312"/>
              <a:ext cx="2116285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r>
                <a:rPr lang="en-US" altLang="ko-KR" sz="6000" b="1" dirty="0" smtClean="0">
                  <a:ln>
                    <a:prstDash val="solid"/>
                  </a:ln>
                  <a:effectLst>
                    <a:outerShdw blurRad="88000" dist="50800" dir="5040000" algn="tl">
                      <a:srgbClr val="76BDB7">
                        <a:alpha val="45000"/>
                      </a:srgbClr>
                    </a:outerShdw>
                  </a:effectLst>
                </a:rPr>
                <a:t> Slick</a:t>
              </a:r>
              <a:endParaRPr lang="en-US" altLang="ko-KR" sz="6000" b="1" dirty="0">
                <a:ln>
                  <a:prstDash val="solid"/>
                </a:ln>
                <a:effectLst>
                  <a:outerShdw blurRad="88000" dist="50800" dir="5040000" algn="tl">
                    <a:srgbClr val="76BDB7">
                      <a:alpha val="45000"/>
                    </a:srgbClr>
                  </a:outerShdw>
                </a:effectLst>
              </a:endParaRPr>
            </a:p>
          </p:txBody>
        </p:sp>
      </p:grpSp>
      <p:pic>
        <p:nvPicPr>
          <p:cNvPr id="1026" name="Picture 2" descr="C:\Users\user\AppData\Local\Microsoft\Windows\Temporary Internet Files\Content.IE5\G6UREZQF\Movie-Camera-13492-medium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8049404" y="4071948"/>
            <a:ext cx="1094596" cy="1071552"/>
          </a:xfrm>
          <a:prstGeom prst="rect">
            <a:avLst/>
          </a:prstGeom>
          <a:noFill/>
        </p:spPr>
      </p:pic>
      <p:pic>
        <p:nvPicPr>
          <p:cNvPr id="14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="" xmlns:p14="http://schemas.microsoft.com/office/powerpoint/2010/main" val="9791076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AppData\Local\Microsoft\Windows\Temporary Internet Files\Content.IE5\0WOETGH8\350575130_640[1].jpg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/>
          <a:stretch>
            <a:fillRect/>
          </a:stretch>
        </p:blipFill>
        <p:spPr bwMode="auto">
          <a:xfrm>
            <a:off x="1615044" y="0"/>
            <a:ext cx="7528956" cy="514350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40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검색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24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결과리스트</a:t>
            </a:r>
            <a:endParaRPr lang="ko-KR" altLang="en-US" sz="2400" b="0" dirty="0">
              <a:ln w="18415" cmpd="sng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" name="Group 13"/>
          <p:cNvGrpSpPr/>
          <p:nvPr/>
        </p:nvGrpSpPr>
        <p:grpSpPr>
          <a:xfrm>
            <a:off x="2714612" y="1571618"/>
            <a:ext cx="5072098" cy="1015663"/>
            <a:chOff x="2571736" y="2500312"/>
            <a:chExt cx="5143536" cy="1015663"/>
          </a:xfrm>
          <a:solidFill>
            <a:srgbClr val="76BDB7"/>
          </a:solidFill>
        </p:grpSpPr>
        <p:sp>
          <p:nvSpPr>
            <p:cNvPr id="12" name="Rounded Rectangle 11"/>
            <p:cNvSpPr/>
            <p:nvPr/>
          </p:nvSpPr>
          <p:spPr>
            <a:xfrm>
              <a:off x="2571736" y="2500312"/>
              <a:ext cx="5143536" cy="1000132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33957" y="2500312"/>
              <a:ext cx="4361757" cy="1015663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r>
                <a:rPr lang="en-US" altLang="ko-KR" sz="6000" b="1" dirty="0" err="1" smtClean="0">
                  <a:ln>
                    <a:prstDash val="solid"/>
                  </a:ln>
                  <a:effectLst>
                    <a:outerShdw blurRad="88000" dist="50800" dir="5040000" algn="tl">
                      <a:srgbClr val="76BDB7">
                        <a:alpha val="45000"/>
                      </a:srgbClr>
                    </a:outerShdw>
                  </a:effectLst>
                </a:rPr>
                <a:t>PreLoading</a:t>
              </a:r>
              <a:endParaRPr lang="en-US" altLang="ko-KR" sz="6000" b="1" dirty="0">
                <a:ln>
                  <a:prstDash val="solid"/>
                </a:ln>
                <a:effectLst>
                  <a:outerShdw blurRad="88000" dist="50800" dir="5040000" algn="tl">
                    <a:srgbClr val="76BDB7">
                      <a:alpha val="45000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14"/>
          <p:cNvGrpSpPr/>
          <p:nvPr/>
        </p:nvGrpSpPr>
        <p:grpSpPr>
          <a:xfrm>
            <a:off x="2714612" y="2928940"/>
            <a:ext cx="5072098" cy="1015663"/>
            <a:chOff x="2571736" y="1285866"/>
            <a:chExt cx="5143536" cy="1015663"/>
          </a:xfrm>
          <a:solidFill>
            <a:srgbClr val="76BDB7"/>
          </a:solidFill>
        </p:grpSpPr>
        <p:sp>
          <p:nvSpPr>
            <p:cNvPr id="11" name="Rounded Rectangle 10"/>
            <p:cNvSpPr/>
            <p:nvPr/>
          </p:nvSpPr>
          <p:spPr>
            <a:xfrm>
              <a:off x="2571736" y="1285866"/>
              <a:ext cx="5143536" cy="1000132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151289" y="1285866"/>
              <a:ext cx="4295109" cy="1015663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r>
                <a:rPr lang="en-US" altLang="ko-KR" sz="6000" b="1" dirty="0" smtClean="0">
                  <a:ln>
                    <a:prstDash val="solid"/>
                  </a:ln>
                  <a:effectLst>
                    <a:outerShdw blurRad="88000" dist="50800" dir="5040000" algn="tl">
                      <a:srgbClr val="76BDB7">
                        <a:alpha val="45000"/>
                      </a:srgbClr>
                    </a:outerShdw>
                  </a:effectLst>
                </a:rPr>
                <a:t>TMDB API </a:t>
              </a:r>
            </a:p>
          </p:txBody>
        </p:sp>
      </p:grpSp>
      <p:pic>
        <p:nvPicPr>
          <p:cNvPr id="14" name="Picture 13" descr="search3-li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1802" y="1357304"/>
            <a:ext cx="4730751" cy="2928958"/>
          </a:xfrm>
          <a:prstGeom prst="rect">
            <a:avLst/>
          </a:prstGeom>
        </p:spPr>
      </p:pic>
      <p:pic>
        <p:nvPicPr>
          <p:cNvPr id="15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="" xmlns:p14="http://schemas.microsoft.com/office/powerpoint/2010/main" val="9791076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rot="5400000" flipH="1" flipV="1">
            <a:off x="6694776" y="2303966"/>
            <a:ext cx="1255174" cy="1214446"/>
          </a:xfrm>
          <a:prstGeom prst="line">
            <a:avLst/>
          </a:prstGeom>
          <a:ln w="1270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 flipV="1">
            <a:off x="5143504" y="2571750"/>
            <a:ext cx="1000132" cy="571504"/>
          </a:xfrm>
          <a:prstGeom prst="line">
            <a:avLst/>
          </a:prstGeom>
          <a:ln w="1270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 flipH="1" flipV="1">
            <a:off x="3450187" y="2302103"/>
            <a:ext cx="1137918" cy="1105708"/>
          </a:xfrm>
          <a:prstGeom prst="line">
            <a:avLst/>
          </a:prstGeom>
          <a:ln w="1270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95"/>
          <p:cNvGrpSpPr/>
          <p:nvPr/>
        </p:nvGrpSpPr>
        <p:grpSpPr>
          <a:xfrm>
            <a:off x="5393444" y="3262379"/>
            <a:ext cx="1714512" cy="1428760"/>
            <a:chOff x="2333486" y="3287418"/>
            <a:chExt cx="1714512" cy="1428760"/>
          </a:xfrm>
        </p:grpSpPr>
        <p:sp>
          <p:nvSpPr>
            <p:cNvPr id="97" name="Oval 96"/>
            <p:cNvSpPr/>
            <p:nvPr/>
          </p:nvSpPr>
          <p:spPr>
            <a:xfrm>
              <a:off x="2357422" y="3287418"/>
              <a:ext cx="1428760" cy="1428760"/>
            </a:xfrm>
            <a:prstGeom prst="ellipse">
              <a:avLst/>
            </a:prstGeom>
            <a:solidFill>
              <a:srgbClr val="76BDB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333486" y="3702697"/>
              <a:ext cx="1714512" cy="6771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r>
                <a:rPr lang="en-US" altLang="ko-KR" sz="3700" b="1" dirty="0" smtClean="0">
                  <a:ln>
                    <a:prstDash val="solid"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  <a:outerShdw blurRad="88000" dist="50800" dir="5040000" algn="tl">
                      <a:srgbClr val="76BDB7">
                        <a:alpha val="45000"/>
                      </a:srgbClr>
                    </a:outerShdw>
                  </a:effectLst>
                </a:rPr>
                <a:t>Photo</a:t>
              </a:r>
            </a:p>
          </p:txBody>
        </p:sp>
      </p:grpSp>
      <p:grpSp>
        <p:nvGrpSpPr>
          <p:cNvPr id="4" name="Group 102"/>
          <p:cNvGrpSpPr/>
          <p:nvPr/>
        </p:nvGrpSpPr>
        <p:grpSpPr>
          <a:xfrm>
            <a:off x="7215206" y="1142990"/>
            <a:ext cx="1714511" cy="1428760"/>
            <a:chOff x="7215206" y="1142990"/>
            <a:chExt cx="1714511" cy="1428760"/>
          </a:xfrm>
        </p:grpSpPr>
        <p:sp>
          <p:nvSpPr>
            <p:cNvPr id="20" name="Oval 19"/>
            <p:cNvSpPr/>
            <p:nvPr/>
          </p:nvSpPr>
          <p:spPr>
            <a:xfrm>
              <a:off x="7215206" y="1142990"/>
              <a:ext cx="1428760" cy="1428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238956" y="1558347"/>
              <a:ext cx="1690761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ko-KR" sz="3600" dirty="0" err="1" smtClean="0">
                  <a:ln w="18415" cmpd="sng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Trailor</a:t>
              </a:r>
              <a:endParaRPr lang="en-US" altLang="ko-KR" sz="3600" dirty="0" smtClean="0">
                <a:ln w="18415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5" name="Group 47"/>
          <p:cNvGrpSpPr/>
          <p:nvPr/>
        </p:nvGrpSpPr>
        <p:grpSpPr>
          <a:xfrm>
            <a:off x="5429256" y="3275357"/>
            <a:ext cx="1583511" cy="1428760"/>
            <a:chOff x="5429256" y="3275357"/>
            <a:chExt cx="1583511" cy="1428760"/>
          </a:xfrm>
        </p:grpSpPr>
        <p:sp>
          <p:nvSpPr>
            <p:cNvPr id="21" name="Oval 20"/>
            <p:cNvSpPr/>
            <p:nvPr/>
          </p:nvSpPr>
          <p:spPr>
            <a:xfrm>
              <a:off x="5429256" y="3275357"/>
              <a:ext cx="1428760" cy="1428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441131" y="3667071"/>
              <a:ext cx="1571636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ko-KR" sz="3600" dirty="0" smtClean="0">
                  <a:ln w="18415" cmpd="sng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Photo</a:t>
              </a:r>
            </a:p>
          </p:txBody>
        </p:sp>
      </p:grpSp>
      <p:grpSp>
        <p:nvGrpSpPr>
          <p:cNvPr id="6" name="Group 92"/>
          <p:cNvGrpSpPr/>
          <p:nvPr/>
        </p:nvGrpSpPr>
        <p:grpSpPr>
          <a:xfrm>
            <a:off x="4179370" y="1114472"/>
            <a:ext cx="1678514" cy="1428760"/>
            <a:chOff x="2321982" y="3287418"/>
            <a:chExt cx="1678514" cy="1428760"/>
          </a:xfrm>
        </p:grpSpPr>
        <p:sp>
          <p:nvSpPr>
            <p:cNvPr id="94" name="Oval 93"/>
            <p:cNvSpPr/>
            <p:nvPr/>
          </p:nvSpPr>
          <p:spPr>
            <a:xfrm>
              <a:off x="2357422" y="3287418"/>
              <a:ext cx="1428760" cy="1428760"/>
            </a:xfrm>
            <a:prstGeom prst="ellipse">
              <a:avLst/>
            </a:prstGeom>
            <a:solidFill>
              <a:srgbClr val="76BDB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321982" y="3643320"/>
              <a:ext cx="1678514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r>
                <a:rPr lang="en-US" altLang="ko-KR" sz="4000" b="1" dirty="0" smtClean="0">
                  <a:ln>
                    <a:prstDash val="solid"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  <a:outerShdw blurRad="88000" dist="50800" dir="5040000" algn="tl">
                      <a:srgbClr val="76BDB7">
                        <a:alpha val="45000"/>
                      </a:srgbClr>
                    </a:outerShdw>
                  </a:effectLst>
                </a:rPr>
                <a:t>Actor</a:t>
              </a:r>
            </a:p>
          </p:txBody>
        </p:sp>
      </p:grpSp>
      <p:grpSp>
        <p:nvGrpSpPr>
          <p:cNvPr id="7" name="Group 46"/>
          <p:cNvGrpSpPr/>
          <p:nvPr/>
        </p:nvGrpSpPr>
        <p:grpSpPr>
          <a:xfrm>
            <a:off x="4213508" y="1126109"/>
            <a:ext cx="1608564" cy="1428760"/>
            <a:chOff x="4213508" y="1126109"/>
            <a:chExt cx="1608564" cy="1428760"/>
          </a:xfrm>
        </p:grpSpPr>
        <p:sp>
          <p:nvSpPr>
            <p:cNvPr id="22" name="Oval 21"/>
            <p:cNvSpPr/>
            <p:nvPr/>
          </p:nvSpPr>
          <p:spPr>
            <a:xfrm>
              <a:off x="4213508" y="1126109"/>
              <a:ext cx="1428760" cy="1428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286248" y="1500180"/>
              <a:ext cx="1535824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ko-KR" sz="3600" dirty="0" smtClean="0">
                  <a:ln w="18415" cmpd="sng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Actor</a:t>
              </a:r>
            </a:p>
          </p:txBody>
        </p:sp>
      </p:grpSp>
      <p:grpSp>
        <p:nvGrpSpPr>
          <p:cNvPr id="8" name="Group 45"/>
          <p:cNvGrpSpPr/>
          <p:nvPr/>
        </p:nvGrpSpPr>
        <p:grpSpPr>
          <a:xfrm>
            <a:off x="2357422" y="3287418"/>
            <a:ext cx="1607076" cy="1428760"/>
            <a:chOff x="2357422" y="3287418"/>
            <a:chExt cx="1607076" cy="1428760"/>
          </a:xfrm>
        </p:grpSpPr>
        <p:sp>
          <p:nvSpPr>
            <p:cNvPr id="19" name="Oval 18"/>
            <p:cNvSpPr/>
            <p:nvPr/>
          </p:nvSpPr>
          <p:spPr>
            <a:xfrm>
              <a:off x="2357422" y="3287418"/>
              <a:ext cx="1428760" cy="1428760"/>
            </a:xfrm>
            <a:prstGeom prst="ellipse">
              <a:avLst/>
            </a:prstGeom>
            <a:solidFill>
              <a:srgbClr val="76BDB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525816" y="3643320"/>
              <a:ext cx="1438682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r>
                <a:rPr lang="en-US" altLang="ko-KR" sz="4000" b="1" dirty="0" smtClean="0">
                  <a:ln>
                    <a:prstDash val="solid"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  <a:outerShdw blurRad="88000" dist="50800" dir="5040000" algn="tl">
                      <a:srgbClr val="76BDB7">
                        <a:alpha val="45000"/>
                      </a:srgbClr>
                    </a:outerShdw>
                  </a:effectLst>
                </a:rPr>
                <a:t>Info</a:t>
              </a:r>
            </a:p>
          </p:txBody>
        </p:sp>
      </p:grpSp>
      <p:grpSp>
        <p:nvGrpSpPr>
          <p:cNvPr id="9" name="Group 103"/>
          <p:cNvGrpSpPr/>
          <p:nvPr/>
        </p:nvGrpSpPr>
        <p:grpSpPr>
          <a:xfrm>
            <a:off x="2357422" y="3286130"/>
            <a:ext cx="1428760" cy="1428760"/>
            <a:chOff x="5429256" y="3275357"/>
            <a:chExt cx="1428760" cy="1428760"/>
          </a:xfrm>
        </p:grpSpPr>
        <p:sp>
          <p:nvSpPr>
            <p:cNvPr id="105" name="Oval 104"/>
            <p:cNvSpPr/>
            <p:nvPr/>
          </p:nvSpPr>
          <p:spPr>
            <a:xfrm>
              <a:off x="5429256" y="3275357"/>
              <a:ext cx="1428760" cy="1428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703132" y="3667071"/>
              <a:ext cx="1154884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ko-KR" sz="3600" dirty="0" smtClean="0">
                  <a:ln w="18415" cmpd="sng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Info</a:t>
              </a:r>
            </a:p>
          </p:txBody>
        </p:sp>
      </p:grpSp>
      <p:grpSp>
        <p:nvGrpSpPr>
          <p:cNvPr id="10" name="Group 98"/>
          <p:cNvGrpSpPr/>
          <p:nvPr/>
        </p:nvGrpSpPr>
        <p:grpSpPr>
          <a:xfrm>
            <a:off x="7167704" y="1142990"/>
            <a:ext cx="1643074" cy="1428760"/>
            <a:chOff x="2309920" y="3287418"/>
            <a:chExt cx="1643074" cy="1428760"/>
          </a:xfrm>
        </p:grpSpPr>
        <p:sp>
          <p:nvSpPr>
            <p:cNvPr id="100" name="Oval 99"/>
            <p:cNvSpPr/>
            <p:nvPr/>
          </p:nvSpPr>
          <p:spPr>
            <a:xfrm>
              <a:off x="2357422" y="3287418"/>
              <a:ext cx="1428760" cy="1428760"/>
            </a:xfrm>
            <a:prstGeom prst="ellipse">
              <a:avLst/>
            </a:prstGeom>
            <a:solidFill>
              <a:srgbClr val="76BDB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309920" y="3690821"/>
              <a:ext cx="1643074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r>
                <a:rPr lang="en-US" altLang="ko-KR" sz="3500" b="1" dirty="0" err="1" smtClean="0">
                  <a:ln>
                    <a:prstDash val="solid"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  <a:outerShdw blurRad="88000" dist="50800" dir="5040000" algn="tl">
                      <a:srgbClr val="76BDB7">
                        <a:alpha val="45000"/>
                      </a:srgbClr>
                    </a:outerShdw>
                  </a:effectLst>
                </a:rPr>
                <a:t>Trailor</a:t>
              </a:r>
              <a:endParaRPr lang="en-US" altLang="ko-KR" sz="3500" b="1" dirty="0" smtClean="0">
                <a:ln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88000" dist="50800" dir="5040000" algn="tl">
                    <a:srgbClr val="76BDB7">
                      <a:alpha val="45000"/>
                    </a:srgbClr>
                  </a:outerShdw>
                </a:effectLst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40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검색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24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세부컨텐츠</a:t>
            </a:r>
            <a:endParaRPr lang="ko-KR" altLang="en-US" sz="2400" b="0" dirty="0">
              <a:ln w="18415" cmpd="sng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" name="Picture 101" descr="search5-inf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5044" y="1049286"/>
            <a:ext cx="7528956" cy="4094214"/>
          </a:xfrm>
          <a:prstGeom prst="rect">
            <a:avLst/>
          </a:prstGeom>
        </p:spPr>
      </p:pic>
      <p:pic>
        <p:nvPicPr>
          <p:cNvPr id="109" name="Picture 108" descr="search5-acto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044" y="1071552"/>
            <a:ext cx="7528956" cy="4071948"/>
          </a:xfrm>
          <a:prstGeom prst="rect">
            <a:avLst/>
          </a:prstGeom>
        </p:spPr>
      </p:pic>
      <p:pic>
        <p:nvPicPr>
          <p:cNvPr id="110" name="Picture 109" descr="search5-phot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5044" y="1071552"/>
            <a:ext cx="7528956" cy="4071948"/>
          </a:xfrm>
          <a:prstGeom prst="rect">
            <a:avLst/>
          </a:prstGeom>
        </p:spPr>
      </p:pic>
      <p:pic>
        <p:nvPicPr>
          <p:cNvPr id="111" name="Picture 110" descr="search5-traile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5044" y="1071552"/>
            <a:ext cx="7528956" cy="4071948"/>
          </a:xfrm>
          <a:prstGeom prst="rect">
            <a:avLst/>
          </a:prstGeom>
        </p:spPr>
      </p:pic>
      <p:pic>
        <p:nvPicPr>
          <p:cNvPr id="34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  <p:pic>
        <p:nvPicPr>
          <p:cNvPr id="36" name="Picture 35" descr="search-ost1-sr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3993" y="1047750"/>
            <a:ext cx="7520007" cy="4095750"/>
          </a:xfrm>
          <a:prstGeom prst="rect">
            <a:avLst/>
          </a:prstGeom>
        </p:spPr>
      </p:pic>
      <p:pic>
        <p:nvPicPr>
          <p:cNvPr id="39" name="Picture 38" descr="search-ost3youtube-src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249" y="1071552"/>
            <a:ext cx="7515225" cy="4071948"/>
          </a:xfrm>
          <a:prstGeom prst="rect">
            <a:avLst/>
          </a:prstGeom>
        </p:spPr>
      </p:pic>
      <p:pic>
        <p:nvPicPr>
          <p:cNvPr id="37" name="Picture 36" descr="search-ost2crolling-src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1" y="1085850"/>
            <a:ext cx="7524750" cy="4057650"/>
          </a:xfrm>
          <a:prstGeom prst="rect">
            <a:avLst/>
          </a:prstGeom>
        </p:spPr>
      </p:pic>
      <p:pic>
        <p:nvPicPr>
          <p:cNvPr id="40" name="Picture 39" descr="search5-inf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5008" y="2928940"/>
            <a:ext cx="3428992" cy="2214560"/>
          </a:xfrm>
          <a:prstGeom prst="rect">
            <a:avLst/>
          </a:prstGeom>
        </p:spPr>
      </p:pic>
      <p:sp>
        <p:nvSpPr>
          <p:cNvPr id="44" name="Right Arrow 43"/>
          <p:cNvSpPr/>
          <p:nvPr/>
        </p:nvSpPr>
        <p:spPr>
          <a:xfrm>
            <a:off x="7072330" y="2857502"/>
            <a:ext cx="500066" cy="500066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ounded Rectangle 44"/>
          <p:cNvSpPr/>
          <p:nvPr/>
        </p:nvSpPr>
        <p:spPr>
          <a:xfrm>
            <a:off x="7572396" y="3000378"/>
            <a:ext cx="357190" cy="285752"/>
          </a:xfrm>
          <a:prstGeom prst="roundRect">
            <a:avLst/>
          </a:prstGeom>
          <a:noFill/>
          <a:ln w="254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22" name="AutoShape 2" descr="jquery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AutoShape 4" descr="jquery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6" name="AutoShape 6" descr="jquery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" name="Group 51"/>
          <p:cNvGrpSpPr/>
          <p:nvPr/>
        </p:nvGrpSpPr>
        <p:grpSpPr>
          <a:xfrm>
            <a:off x="2786050" y="1643074"/>
            <a:ext cx="5143536" cy="3500444"/>
            <a:chOff x="2786050" y="1428742"/>
            <a:chExt cx="5143536" cy="3500444"/>
          </a:xfrm>
        </p:grpSpPr>
        <p:pic>
          <p:nvPicPr>
            <p:cNvPr id="49" name="Picture 48" descr="fullpage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86050" y="1428742"/>
              <a:ext cx="3377898" cy="3500444"/>
            </a:xfrm>
            <a:prstGeom prst="rect">
              <a:avLst/>
            </a:prstGeom>
          </p:spPr>
        </p:pic>
        <p:pic>
          <p:nvPicPr>
            <p:cNvPr id="50" name="Picture 49" descr="687474703a2f2f707265636973696f6e2d736f6674776172652e636f6d2f77702d636f6e74656e742f75706c6f6164732f323031342f30342f6a5175726572792e676966.gi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86446" y="1500180"/>
              <a:ext cx="2143140" cy="2143140"/>
            </a:xfrm>
            <a:prstGeom prst="rect">
              <a:avLst/>
            </a:prstGeom>
          </p:spPr>
        </p:pic>
        <p:sp>
          <p:nvSpPr>
            <p:cNvPr id="51" name="Plus 50"/>
            <p:cNvSpPr/>
            <p:nvPr/>
          </p:nvSpPr>
          <p:spPr>
            <a:xfrm>
              <a:off x="5000628" y="2071684"/>
              <a:ext cx="719134" cy="657228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  <a:bevelB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143108" y="968155"/>
            <a:ext cx="6308286" cy="3818174"/>
            <a:chOff x="2239394" y="968155"/>
            <a:chExt cx="6308286" cy="3818174"/>
          </a:xfrm>
        </p:grpSpPr>
        <p:pic>
          <p:nvPicPr>
            <p:cNvPr id="53" name="Picture 52" descr="responsive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39394" y="968155"/>
              <a:ext cx="6308286" cy="3818174"/>
            </a:xfrm>
            <a:prstGeom prst="rect">
              <a:avLst/>
            </a:prstGeom>
          </p:spPr>
        </p:pic>
        <p:pic>
          <p:nvPicPr>
            <p:cNvPr id="55" name="Picture 54" descr="반응형휴대폰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91475" y="3724275"/>
              <a:ext cx="495300" cy="904875"/>
            </a:xfrm>
            <a:prstGeom prst="rect">
              <a:avLst/>
            </a:prstGeom>
          </p:spPr>
        </p:pic>
        <p:pic>
          <p:nvPicPr>
            <p:cNvPr id="52" name="Picture 51" descr="반응형컴퓨터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0298" y="1214428"/>
              <a:ext cx="4214841" cy="2419210"/>
            </a:xfrm>
            <a:prstGeom prst="rect">
              <a:avLst/>
            </a:prstGeom>
          </p:spPr>
        </p:pic>
        <p:pic>
          <p:nvPicPr>
            <p:cNvPr id="54" name="Picture 53" descr="반응형태블릿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72175" y="2409825"/>
              <a:ext cx="1619249" cy="2114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9791076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rgbClr val="3F3F3F"/>
              </a:buClr>
              <a:buSzPct val="25000"/>
            </a:pPr>
            <a:r>
              <a:rPr lang="ko-KR" altLang="en-US" sz="54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인기순위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en-US" altLang="ko-KR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(Top100)</a:t>
            </a:r>
            <a:endParaRPr lang="ko-KR" sz="3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9122" y="1024800"/>
            <a:ext cx="3145449" cy="355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1763688" y="0"/>
            <a:ext cx="7380299" cy="78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sz="2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API를 이용한 영화 Top 100 출력</a:t>
            </a:r>
          </a:p>
        </p:txBody>
      </p:sp>
      <p:pic>
        <p:nvPicPr>
          <p:cNvPr id="255" name="Shape 255" descr="C:\Users\Seol\Documents\Project\[acorn_project]final\acornFinal_movie7\acornFinal_movie 7\src\main\webapp\resources\images\fav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810" y="4143385"/>
            <a:ext cx="334500" cy="2978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95219" y="4391037"/>
            <a:ext cx="1404900" cy="246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Movie Camp</a:t>
            </a:r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1675" y="718400"/>
            <a:ext cx="3607200" cy="43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1674" y="1339998"/>
            <a:ext cx="7237500" cy="31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01676" y="638300"/>
            <a:ext cx="6266700" cy="45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rgbClr val="3F3F3F"/>
              </a:buClr>
              <a:buSzPct val="25000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54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댓글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en-US" altLang="ko-KR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(Comment)</a:t>
            </a:r>
            <a:endParaRPr lang="ko-KR" sz="3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0700" y="884400"/>
            <a:ext cx="3905074" cy="390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1763688" y="0"/>
            <a:ext cx="7380299" cy="78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sz="2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댓글 시스템</a:t>
            </a:r>
          </a:p>
        </p:txBody>
      </p:sp>
      <p:pic>
        <p:nvPicPr>
          <p:cNvPr id="271" name="Shape 271" descr="C:\Users\Seol\Documents\Project\[acorn_project]final\acornFinal_movie7\acornFinal_movie 7\src\main\webapp\resources\images\fav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810" y="4143385"/>
            <a:ext cx="334500" cy="297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95219" y="4391037"/>
            <a:ext cx="1404900" cy="246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Movie Camp</a:t>
            </a:r>
          </a:p>
        </p:txBody>
      </p:sp>
      <p:pic>
        <p:nvPicPr>
          <p:cNvPr id="273" name="Shape 2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5314" y="785699"/>
            <a:ext cx="4293600" cy="43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7423" y="720299"/>
            <a:ext cx="6226200" cy="44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rgbClr val="3F3F3F"/>
              </a:buClr>
              <a:buSzPct val="25000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54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차트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en-US" altLang="ko-KR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(Chart)</a:t>
            </a:r>
            <a:endParaRPr lang="ko-KR" sz="3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Shape 280" descr="C:\Users\Seol\Desktop\KakaoTalk_20161128_18221314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4957" y="1391825"/>
            <a:ext cx="2294099" cy="251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1763688" y="0"/>
            <a:ext cx="7380299" cy="78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sz="2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댓글 평가를 종합한 차트</a:t>
            </a:r>
          </a:p>
        </p:txBody>
      </p:sp>
      <p:pic>
        <p:nvPicPr>
          <p:cNvPr id="286" name="Shape 286" descr="C:\Users\Seol\Documents\Project\[acorn_project]final\acornFinal_movie7\acornFinal_movie 7\src\main\webapp\resources\images\fav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810" y="4143385"/>
            <a:ext cx="334500" cy="297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95219" y="4391037"/>
            <a:ext cx="1404900" cy="246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ko-KR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Movie Camp</a:t>
            </a:r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2100" y="974875"/>
            <a:ext cx="7104401" cy="362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2149" y="664100"/>
            <a:ext cx="7104300" cy="44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4149" y="664104"/>
            <a:ext cx="7380299" cy="453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ko-KR" altLang="en-US" dirty="0" smtClean="0"/>
              <a:t>목차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74088" y="2418819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주제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1982" y="2418819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업무분장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38571" y="2424110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 smtClean="0">
                <a:latin typeface="맑은 고딕" pitchFamily="50" charset="-127"/>
                <a:ea typeface="맑은 고딕" pitchFamily="50" charset="-127"/>
              </a:rPr>
              <a:t>다이어그램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0761" y="2418819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구성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084171" y="204096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084171" y="319118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41020" y="204096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41020" y="319118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032986" y="204096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032986" y="319118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524194" y="204096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524194" y="319118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84171" y="314774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41020" y="314774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032986" y="314774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524194" y="314774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084171" y="210344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541020" y="210344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032986" y="210344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524194" y="210344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12163" y="164305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한나" pitchFamily="2" charset="-127"/>
                <a:ea typeface="배달의민족 한나" pitchFamily="2" charset="-127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69132" y="164305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한나" pitchFamily="2" charset="-127"/>
                <a:ea typeface="배달의민족 한나" pitchFamily="2" charset="-127"/>
              </a:rPr>
              <a:t>2</a:t>
            </a:r>
            <a:endParaRPr lang="ko-KR" altLang="en-US" dirty="0" smtClean="0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61098" y="164305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한나" pitchFamily="2" charset="-127"/>
                <a:ea typeface="배달의민족 한나" pitchFamily="2" charset="-127"/>
              </a:rPr>
              <a:t>3</a:t>
            </a:r>
            <a:endParaRPr lang="ko-KR" altLang="en-US" dirty="0" smtClean="0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52186" y="164305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한나" pitchFamily="2" charset="-127"/>
                <a:ea typeface="배달의민족 한나" pitchFamily="2" charset="-127"/>
              </a:rPr>
              <a:t>4</a:t>
            </a:r>
            <a:endParaRPr lang="ko-KR" altLang="en-US" dirty="0" smtClean="0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79068" y="2190622"/>
            <a:ext cx="115212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주요화면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&amp;</a:t>
            </a:r>
          </a:p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시연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957951" y="2058252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957951" y="3208470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957951" y="3165037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957951" y="2120735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85943" y="1660345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한나" pitchFamily="2" charset="-127"/>
                <a:ea typeface="배달의민족 한나" pitchFamily="2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54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장르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en-US" altLang="ko-KR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(Genre)</a:t>
            </a:r>
            <a:endParaRPr lang="en-US" dirty="0"/>
          </a:p>
        </p:txBody>
      </p:sp>
      <p:pic>
        <p:nvPicPr>
          <p:cNvPr id="1026" name="Picture 2" descr="C:\Users\user\Downloads\1480402234_3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8992" y="1428742"/>
            <a:ext cx="2500330" cy="25003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63688" y="0"/>
            <a:ext cx="7094592" cy="785800"/>
          </a:xfrm>
        </p:spPr>
        <p:txBody>
          <a:bodyPr/>
          <a:lstStyle/>
          <a:p>
            <a:r>
              <a:rPr lang="ko-KR" altLang="en-US" sz="2800" dirty="0" smtClean="0"/>
              <a:t>장르별 영화 목록</a:t>
            </a:r>
            <a:endParaRPr lang="ko-KR" alt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6355" y="785800"/>
            <a:ext cx="7286676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xmlns="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63688" y="0"/>
            <a:ext cx="7094592" cy="785800"/>
          </a:xfrm>
        </p:spPr>
        <p:txBody>
          <a:bodyPr/>
          <a:lstStyle/>
          <a:p>
            <a:r>
              <a:rPr lang="ko-KR" altLang="en-US" sz="2800" dirty="0" smtClean="0"/>
              <a:t>장르별 영화 목록 </a:t>
            </a:r>
            <a:r>
              <a:rPr lang="en-US" altLang="ko-KR" sz="2800" dirty="0" smtClean="0"/>
              <a:t>(JAVA)</a:t>
            </a:r>
            <a:endParaRPr lang="ko-KR" altLang="en-US" sz="28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785800"/>
            <a:ext cx="5572164" cy="4210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xmlns="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63688" y="0"/>
            <a:ext cx="7094592" cy="785800"/>
          </a:xfrm>
        </p:spPr>
        <p:txBody>
          <a:bodyPr/>
          <a:lstStyle/>
          <a:p>
            <a:r>
              <a:rPr lang="ko-KR" altLang="en-US" sz="2800" dirty="0" smtClean="0"/>
              <a:t>장르별 영화 목록 </a:t>
            </a:r>
            <a:r>
              <a:rPr lang="en-US" altLang="ko-KR" sz="2800" dirty="0" smtClean="0"/>
              <a:t>(JAVA)</a:t>
            </a:r>
            <a:endParaRPr lang="ko-KR" alt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642924"/>
            <a:ext cx="7006323" cy="43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xmlns="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54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기록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en-US" altLang="ko-KR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(Log)</a:t>
            </a:r>
            <a:endParaRPr lang="en-US" dirty="0"/>
          </a:p>
        </p:txBody>
      </p:sp>
      <p:pic>
        <p:nvPicPr>
          <p:cNvPr id="2050" name="Picture 2" descr="C:\Users\user\Downloads\1480402434_7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0" y="1643056"/>
            <a:ext cx="2214578" cy="2214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63688" y="0"/>
            <a:ext cx="7094592" cy="785800"/>
          </a:xfrm>
        </p:spPr>
        <p:txBody>
          <a:bodyPr/>
          <a:lstStyle/>
          <a:p>
            <a:r>
              <a:rPr lang="ko-KR" altLang="en-US" sz="2800" dirty="0" smtClean="0"/>
              <a:t>쿠키를 이용한 검색기록 조회</a:t>
            </a:r>
            <a:endParaRPr lang="ko-KR" alt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785800"/>
            <a:ext cx="2665899" cy="4078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785800"/>
            <a:ext cx="2714644" cy="410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xmlns="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63688" y="0"/>
            <a:ext cx="7380312" cy="785800"/>
          </a:xfrm>
        </p:spPr>
        <p:txBody>
          <a:bodyPr/>
          <a:lstStyle/>
          <a:p>
            <a:r>
              <a:rPr lang="ko-KR" altLang="en-US" sz="2800" dirty="0" smtClean="0"/>
              <a:t>쿠키를 이용한 검색기록 조회</a:t>
            </a:r>
            <a:r>
              <a:rPr lang="en-US" altLang="ko-KR" sz="2800" dirty="0" smtClean="0"/>
              <a:t>(JS)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생성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추가</a:t>
            </a:r>
            <a:endParaRPr lang="ko-KR" altLang="en-US" sz="20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785800"/>
            <a:ext cx="7227845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xmlns="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63688" y="0"/>
            <a:ext cx="7380312" cy="785800"/>
          </a:xfrm>
        </p:spPr>
        <p:txBody>
          <a:bodyPr/>
          <a:lstStyle/>
          <a:p>
            <a:r>
              <a:rPr lang="ko-KR" altLang="en-US" sz="2800" dirty="0" smtClean="0"/>
              <a:t>쿠키를 이용한 검색기록 조회</a:t>
            </a:r>
            <a:r>
              <a:rPr lang="en-US" altLang="ko-KR" sz="2800" dirty="0" smtClean="0"/>
              <a:t>(JS)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조회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endParaRPr lang="ko-KR" altLang="en-US" sz="20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9" y="714362"/>
            <a:ext cx="6715172" cy="427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xmlns="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ko-KR" altLang="en-US" sz="600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감사합니다</a:t>
            </a:r>
            <a:endParaRPr lang="ko-KR" altLang="en-US" sz="4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영화 정보 검색 사이트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Movie Camp is…</a:t>
            </a:r>
            <a:endParaRPr lang="en-US" b="1" dirty="0"/>
          </a:p>
        </p:txBody>
      </p:sp>
      <p:pic>
        <p:nvPicPr>
          <p:cNvPr id="2050" name="Picture 2" descr="C:\Users\Seol\Desktop\KakaoTalk_20161128_18103083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9282" y="1390642"/>
            <a:ext cx="1008060" cy="1008060"/>
          </a:xfrm>
          <a:prstGeom prst="rect">
            <a:avLst/>
          </a:prstGeom>
          <a:noFill/>
        </p:spPr>
      </p:pic>
      <p:pic>
        <p:nvPicPr>
          <p:cNvPr id="2051" name="Picture 3" descr="C:\Users\Seol\Desktop\KakaoTalk_20161128_18123870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2428874"/>
            <a:ext cx="1118318" cy="88741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500298" y="19288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j-lt"/>
              </a:rPr>
              <a:t>영화정보검색</a:t>
            </a:r>
            <a:endParaRPr lang="ko-KR" altLang="en-US" b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0496" y="307181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영화 추천</a:t>
            </a:r>
            <a:endParaRPr lang="ko-KR" altLang="en-US" b="1" dirty="0"/>
          </a:p>
        </p:txBody>
      </p:sp>
      <p:pic>
        <p:nvPicPr>
          <p:cNvPr id="2052" name="Picture 4" descr="C:\Users\Seol\Desktop\KakaoTalk_20161128_18221240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1466843"/>
            <a:ext cx="881006" cy="881377"/>
          </a:xfrm>
          <a:prstGeom prst="rect">
            <a:avLst/>
          </a:prstGeom>
          <a:noFill/>
        </p:spPr>
      </p:pic>
      <p:pic>
        <p:nvPicPr>
          <p:cNvPr id="2053" name="Picture 5" descr="C:\Users\Seol\Desktop\KakaoTalk_20161128_18221314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43570" y="2428874"/>
            <a:ext cx="928703" cy="1019361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286380" y="192880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영화</a:t>
            </a:r>
            <a:r>
              <a:rPr lang="en-US" altLang="ko-KR" b="1" dirty="0" smtClean="0"/>
              <a:t>OST</a:t>
            </a:r>
            <a:r>
              <a:rPr lang="ko-KR" altLang="en-US" b="1" dirty="0" smtClean="0"/>
              <a:t>감상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572264" y="257175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추천수 기반 차트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253042" y="414338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영화 리스트 공유</a:t>
            </a:r>
            <a:endParaRPr lang="ko-KR" altLang="en-US" b="1" dirty="0"/>
          </a:p>
        </p:txBody>
      </p:sp>
      <p:pic>
        <p:nvPicPr>
          <p:cNvPr id="2055" name="Picture 7" descr="C:\Users\Seol\Desktop\KakaoTalk_20161128_18310639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86264" y="3643320"/>
            <a:ext cx="1114430" cy="1114430"/>
          </a:xfrm>
          <a:prstGeom prst="rect">
            <a:avLst/>
          </a:prstGeom>
          <a:noFill/>
        </p:spPr>
      </p:pic>
      <p:pic>
        <p:nvPicPr>
          <p:cNvPr id="16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xmlns="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개발환경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68977" y="1143554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35D777"/>
                </a:solidFill>
                <a:latin typeface="맑은 고딕" pitchFamily="50" charset="-127"/>
                <a:ea typeface="맑은 고딕" pitchFamily="50" charset="-127"/>
              </a:rPr>
              <a:t>OS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95684" y="116730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35D777"/>
                </a:solidFill>
                <a:latin typeface="맑은 고딕" pitchFamily="50" charset="-127"/>
                <a:ea typeface="맑은 고딕" pitchFamily="50" charset="-127"/>
              </a:rPr>
              <a:t>IDE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72640" y="116730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35D777"/>
                </a:solidFill>
                <a:latin typeface="맑은 고딕" pitchFamily="50" charset="-127"/>
                <a:ea typeface="맑은 고딕" pitchFamily="50" charset="-127"/>
              </a:rPr>
              <a:t>SERVER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 descr="apple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6980" y="1643619"/>
            <a:ext cx="821819" cy="821819"/>
          </a:xfrm>
          <a:prstGeom prst="rect">
            <a:avLst/>
          </a:prstGeom>
        </p:spPr>
      </p:pic>
      <p:pic>
        <p:nvPicPr>
          <p:cNvPr id="13" name="그림 12" descr="Windows-10-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3113" y="1715058"/>
            <a:ext cx="1059319" cy="794900"/>
          </a:xfrm>
          <a:prstGeom prst="rect">
            <a:avLst/>
          </a:prstGeom>
        </p:spPr>
      </p:pic>
      <p:pic>
        <p:nvPicPr>
          <p:cNvPr id="14" name="그림 13" descr="spring-tool-suite-project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878" y="1702995"/>
            <a:ext cx="823904" cy="912454"/>
          </a:xfrm>
          <a:prstGeom prst="rect">
            <a:avLst/>
          </a:prstGeom>
        </p:spPr>
      </p:pic>
      <p:pic>
        <p:nvPicPr>
          <p:cNvPr id="15" name="그림 14" descr="apache-tomcat-7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2330" y="1714870"/>
            <a:ext cx="857256" cy="853134"/>
          </a:xfrm>
          <a:prstGeom prst="rect">
            <a:avLst/>
          </a:prstGeom>
        </p:spPr>
      </p:pic>
      <p:pic>
        <p:nvPicPr>
          <p:cNvPr id="16" name="Picture 2" descr="C:\Users\Seol\Downloads\awslogo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953900" y="1727121"/>
            <a:ext cx="833430" cy="833430"/>
          </a:xfrm>
          <a:prstGeom prst="rect">
            <a:avLst/>
          </a:prstGeom>
          <a:noFill/>
        </p:spPr>
      </p:pic>
      <p:pic>
        <p:nvPicPr>
          <p:cNvPr id="17" name="그림 16" descr="MariaDB-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75120" y="3560759"/>
            <a:ext cx="752425" cy="752425"/>
          </a:xfrm>
          <a:prstGeom prst="rect">
            <a:avLst/>
          </a:prstGeom>
        </p:spPr>
      </p:pic>
      <p:pic>
        <p:nvPicPr>
          <p:cNvPr id="18" name="그림 17" descr="materializecs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01573" y="3394133"/>
            <a:ext cx="1160588" cy="11605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48987" y="2941943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35D777"/>
                </a:solidFill>
                <a:latin typeface="맑은 고딕" pitchFamily="50" charset="-127"/>
                <a:ea typeface="맑은 고딕" pitchFamily="50" charset="-127"/>
              </a:rPr>
              <a:t>DBMS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8122" y="2929692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35D777"/>
                </a:solidFill>
                <a:latin typeface="맑은 고딕" pitchFamily="50" charset="-127"/>
                <a:ea typeface="맑은 고딕" pitchFamily="50" charset="-127"/>
              </a:rPr>
              <a:t>Design CSS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 rot="16200000" flipH="1">
            <a:off x="2502614" y="2967821"/>
            <a:ext cx="3417148" cy="72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rot="16200000" flipH="1">
            <a:off x="4867312" y="2967821"/>
            <a:ext cx="3417148" cy="72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572264" y="2934460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35D777"/>
                </a:solidFill>
                <a:latin typeface="맑은 고딕" pitchFamily="50" charset="-127"/>
                <a:ea typeface="맑은 고딕" pitchFamily="50" charset="-127"/>
              </a:rPr>
              <a:t>API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C:\Users\Seol\Desktop\tmdb-new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477082" y="3566109"/>
            <a:ext cx="809694" cy="720717"/>
          </a:xfrm>
          <a:prstGeom prst="rect">
            <a:avLst/>
          </a:prstGeom>
          <a:noFill/>
        </p:spPr>
      </p:pic>
      <p:pic>
        <p:nvPicPr>
          <p:cNvPr id="23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xmlns="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업무분장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619292" y="1000115"/>
            <a:ext cx="7500958" cy="3659868"/>
          </a:xfrm>
        </p:spPr>
        <p:txBody>
          <a:bodyPr/>
          <a:lstStyle/>
          <a:p>
            <a:r>
              <a:rPr lang="ko-KR" altLang="en-US" sz="1600" dirty="0" err="1" smtClean="0">
                <a:latin typeface="+mj-lt"/>
                <a:cs typeface="Arial" pitchFamily="34" charset="0"/>
              </a:rPr>
              <a:t>곽윤설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  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|  API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분석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/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적용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, AWS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구축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, SNS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공유기능 구현</a:t>
            </a:r>
            <a:endParaRPr lang="en-US" altLang="ko-KR" sz="1600" dirty="0" smtClean="0">
              <a:latin typeface="+mj-lt"/>
              <a:cs typeface="Arial" pitchFamily="34" charset="0"/>
            </a:endParaRPr>
          </a:p>
          <a:p>
            <a:endParaRPr lang="en-US" altLang="ko-KR" sz="1600" dirty="0" smtClean="0">
              <a:latin typeface="+mj-lt"/>
              <a:cs typeface="Arial" pitchFamily="34" charset="0"/>
            </a:endParaRPr>
          </a:p>
          <a:p>
            <a:r>
              <a:rPr lang="ko-KR" altLang="en-US" sz="1600" dirty="0" smtClean="0">
                <a:latin typeface="+mj-lt"/>
                <a:cs typeface="Arial" pitchFamily="34" charset="0"/>
              </a:rPr>
              <a:t>박형민  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|  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장르별 영화 정보 검색 모듈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, 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쿠키를 이용한 </a:t>
            </a:r>
            <a:r>
              <a:rPr lang="ko-KR" altLang="en-US" sz="1600" dirty="0" err="1" smtClean="0">
                <a:latin typeface="+mj-lt"/>
                <a:cs typeface="Arial" pitchFamily="34" charset="0"/>
              </a:rPr>
              <a:t>찜꽁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 리스트 구현</a:t>
            </a:r>
            <a:endParaRPr lang="en-US" altLang="ko-KR" sz="1600" dirty="0" smtClean="0">
              <a:latin typeface="+mj-lt"/>
              <a:cs typeface="Arial" pitchFamily="34" charset="0"/>
            </a:endParaRPr>
          </a:p>
          <a:p>
            <a:endParaRPr lang="en-US" altLang="ko-KR" sz="1600" dirty="0" smtClean="0">
              <a:latin typeface="+mj-lt"/>
              <a:cs typeface="Arial" pitchFamily="34" charset="0"/>
            </a:endParaRPr>
          </a:p>
          <a:p>
            <a:r>
              <a:rPr lang="ko-KR" altLang="en-US" sz="1600" dirty="0" smtClean="0">
                <a:latin typeface="+mj-lt"/>
                <a:cs typeface="Arial" pitchFamily="34" charset="0"/>
              </a:rPr>
              <a:t>유승현  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|  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인기 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Top100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영화 리스트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, </a:t>
            </a:r>
            <a:r>
              <a:rPr lang="ko-KR" altLang="en-US" sz="1600" dirty="0" err="1" smtClean="0">
                <a:latin typeface="+mj-lt"/>
                <a:cs typeface="Arial" pitchFamily="34" charset="0"/>
              </a:rPr>
              <a:t>덧글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(DB), 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통계 페이지 기능 구현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, 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디자인</a:t>
            </a:r>
            <a:endParaRPr lang="en-US" altLang="ko-KR" sz="1600" dirty="0" smtClean="0">
              <a:latin typeface="+mj-lt"/>
              <a:cs typeface="Arial" pitchFamily="34" charset="0"/>
            </a:endParaRPr>
          </a:p>
          <a:p>
            <a:endParaRPr lang="en-US" altLang="ko-KR" sz="1600" dirty="0" smtClean="0">
              <a:latin typeface="+mj-lt"/>
              <a:cs typeface="Arial" pitchFamily="34" charset="0"/>
            </a:endParaRPr>
          </a:p>
          <a:p>
            <a:r>
              <a:rPr lang="ko-KR" altLang="en-US" sz="1600" dirty="0" smtClean="0">
                <a:latin typeface="+mj-lt"/>
                <a:cs typeface="Arial" pitchFamily="34" charset="0"/>
              </a:rPr>
              <a:t>장현진  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|  Q&amp;A 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게시판 모듈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(DB)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 구현</a:t>
            </a:r>
            <a:endParaRPr lang="en-US" altLang="ko-KR" sz="1600" dirty="0" smtClean="0">
              <a:latin typeface="+mj-lt"/>
              <a:cs typeface="Arial" pitchFamily="34" charset="0"/>
            </a:endParaRPr>
          </a:p>
          <a:p>
            <a:endParaRPr lang="en-US" altLang="ko-KR" sz="1600" dirty="0" smtClean="0">
              <a:latin typeface="+mj-lt"/>
              <a:cs typeface="Arial" pitchFamily="34" charset="0"/>
            </a:endParaRPr>
          </a:p>
          <a:p>
            <a:r>
              <a:rPr lang="ko-KR" altLang="en-US" sz="1600" dirty="0" smtClean="0">
                <a:latin typeface="+mj-lt"/>
                <a:cs typeface="Arial" pitchFamily="34" charset="0"/>
              </a:rPr>
              <a:t>최미림  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|  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영화 상세 페이지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, 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영화 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OST </a:t>
            </a:r>
            <a:r>
              <a:rPr lang="ko-KR" altLang="en-US" sz="1600" dirty="0" err="1" smtClean="0">
                <a:latin typeface="+mj-lt"/>
                <a:cs typeface="Arial" pitchFamily="34" charset="0"/>
              </a:rPr>
              <a:t>파싱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, </a:t>
            </a:r>
            <a:r>
              <a:rPr lang="ko-KR" altLang="en-US" sz="1600" dirty="0" err="1" smtClean="0">
                <a:latin typeface="+mj-lt"/>
                <a:cs typeface="Arial" pitchFamily="34" charset="0"/>
              </a:rPr>
              <a:t>풀페이지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 구현</a:t>
            </a:r>
            <a:endParaRPr lang="en-US" altLang="ko-KR" sz="1600" dirty="0" smtClean="0">
              <a:latin typeface="+mj-lt"/>
              <a:cs typeface="Arial" pitchFamily="34" charset="0"/>
            </a:endParaRPr>
          </a:p>
          <a:p>
            <a:endParaRPr lang="en-US" altLang="ko-KR" sz="1600" dirty="0" smtClean="0">
              <a:latin typeface="+mj-lt"/>
              <a:cs typeface="Arial" pitchFamily="34" charset="0"/>
            </a:endParaRPr>
          </a:p>
          <a:p>
            <a:r>
              <a:rPr lang="ko-KR" altLang="en-US" sz="1600" dirty="0" smtClean="0">
                <a:latin typeface="+mj-lt"/>
                <a:cs typeface="Arial" pitchFamily="34" charset="0"/>
              </a:rPr>
              <a:t>정명호  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|  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개인 학습</a:t>
            </a:r>
            <a:endParaRPr lang="ko-KR" altLang="en-US" sz="1600" dirty="0">
              <a:latin typeface="+mj-lt"/>
              <a:cs typeface="Arial" pitchFamily="34" charset="0"/>
            </a:endParaRPr>
          </a:p>
        </p:txBody>
      </p:sp>
      <p:pic>
        <p:nvPicPr>
          <p:cNvPr id="8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xmlns="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DB </a:t>
            </a:r>
            <a:r>
              <a:rPr lang="ko-KR" altLang="en-US" sz="3000" dirty="0" smtClean="0"/>
              <a:t>다이어그램</a:t>
            </a:r>
            <a:endParaRPr lang="ko-KR" altLang="en-US" sz="3000" dirty="0"/>
          </a:p>
        </p:txBody>
      </p:sp>
      <p:sp>
        <p:nvSpPr>
          <p:cNvPr id="28" name="내용 개체 틀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Use case diagram</a:t>
            </a:r>
            <a:endParaRPr lang="ko-KR" altLang="en-US" b="1" dirty="0"/>
          </a:p>
        </p:txBody>
      </p:sp>
      <p:pic>
        <p:nvPicPr>
          <p:cNvPr id="2050" name="Picture 2" descr="C:\Users\Seol\Desktop\KakaoTalk_20161128_17272255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64" y="1428742"/>
            <a:ext cx="4714908" cy="3572364"/>
          </a:xfrm>
          <a:prstGeom prst="rect">
            <a:avLst/>
          </a:prstGeom>
          <a:noFill/>
        </p:spPr>
      </p:pic>
      <p:pic>
        <p:nvPicPr>
          <p:cNvPr id="8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xmlns="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DB </a:t>
            </a:r>
            <a:r>
              <a:rPr lang="en-US" altLang="ko-KR" sz="3000" dirty="0" smtClean="0"/>
              <a:t>ER-D</a:t>
            </a:r>
            <a:endParaRPr lang="ko-KR" altLang="en-US" sz="3000" dirty="0"/>
          </a:p>
        </p:txBody>
      </p:sp>
      <p:pic>
        <p:nvPicPr>
          <p:cNvPr id="1026" name="Picture 2" descr="C:\Users\user\Documents\카카오톡 받은 파일\KakaoTalk_20161129_1712152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857238"/>
            <a:ext cx="6138713" cy="4023112"/>
          </a:xfrm>
          <a:prstGeom prst="rect">
            <a:avLst/>
          </a:prstGeom>
          <a:noFill/>
        </p:spPr>
      </p:pic>
      <p:pic>
        <p:nvPicPr>
          <p:cNvPr id="6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DB </a:t>
            </a:r>
            <a:r>
              <a:rPr lang="ko-KR" altLang="en-US" sz="3000" dirty="0" smtClean="0"/>
              <a:t>구성</a:t>
            </a:r>
            <a:endParaRPr lang="ko-KR" altLang="en-US" sz="3000" dirty="0"/>
          </a:p>
        </p:txBody>
      </p:sp>
      <p:sp>
        <p:nvSpPr>
          <p:cNvPr id="28" name="내용 개체 틀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board table</a:t>
            </a:r>
            <a:endParaRPr lang="ko-KR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3929072"/>
            <a:ext cx="4365238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3" y="1428742"/>
            <a:ext cx="4108462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내용 개체 틀 27"/>
          <p:cNvSpPr txBox="1">
            <a:spLocks/>
          </p:cNvSpPr>
          <p:nvPr/>
        </p:nvSpPr>
        <p:spPr>
          <a:xfrm>
            <a:off x="2111161" y="3429006"/>
            <a:ext cx="6780457" cy="460648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r_msg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table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xmlns="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주요화면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시연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105025" y="1000114"/>
            <a:ext cx="6791325" cy="3659868"/>
          </a:xfrm>
        </p:spPr>
        <p:txBody>
          <a:bodyPr/>
          <a:lstStyle/>
          <a:p>
            <a:pPr>
              <a:lnSpc>
                <a:spcPct val="250000"/>
              </a:lnSpc>
              <a:buFontTx/>
              <a:buChar char="-"/>
            </a:pPr>
            <a:r>
              <a:rPr lang="ko-KR" altLang="en-US" sz="2000" b="1" dirty="0" smtClean="0"/>
              <a:t>영화정보검색</a:t>
            </a:r>
            <a:endParaRPr lang="en-US" altLang="ko-KR" sz="2000" b="1" dirty="0" smtClean="0"/>
          </a:p>
          <a:p>
            <a:pPr>
              <a:lnSpc>
                <a:spcPct val="250000"/>
              </a:lnSpc>
              <a:buFontTx/>
              <a:buChar char="-"/>
            </a:pPr>
            <a:r>
              <a:rPr lang="en-US" altLang="ko-KR" sz="2000" b="1" dirty="0" smtClean="0"/>
              <a:t> Top100 </a:t>
            </a:r>
            <a:r>
              <a:rPr lang="ko-KR" altLang="en-US" sz="2000" b="1" dirty="0" smtClean="0"/>
              <a:t>리스트</a:t>
            </a:r>
            <a:endParaRPr lang="en-US" altLang="ko-KR" sz="2000" b="1" dirty="0" smtClean="0"/>
          </a:p>
          <a:p>
            <a:pPr>
              <a:lnSpc>
                <a:spcPct val="250000"/>
              </a:lnSpc>
              <a:buFontTx/>
              <a:buChar char="-"/>
            </a:pP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장르별 검색</a:t>
            </a:r>
            <a:endParaRPr lang="en-US" altLang="ko-KR" sz="2000" b="1" dirty="0" smtClean="0"/>
          </a:p>
          <a:p>
            <a:pPr>
              <a:lnSpc>
                <a:spcPct val="250000"/>
              </a:lnSpc>
              <a:buFontTx/>
              <a:buChar char="-"/>
            </a:pP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기록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쿠키를 이용한 </a:t>
            </a:r>
            <a:r>
              <a:rPr lang="ko-KR" altLang="en-US" sz="2000" b="1" dirty="0" err="1" smtClean="0"/>
              <a:t>찜꽁리스트</a:t>
            </a:r>
            <a:r>
              <a:rPr lang="en-US" altLang="ko-KR" sz="2000" b="1" dirty="0" smtClean="0"/>
              <a:t>)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11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xmlns="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2865</TotalTime>
  <Words>337</Words>
  <Application>Microsoft Office PowerPoint</Application>
  <PresentationFormat>On-screen Show (16:9)</PresentationFormat>
  <Paragraphs>103</Paragraphs>
  <Slides>28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Office Theme</vt:lpstr>
      <vt:lpstr>Custom Design</vt:lpstr>
      <vt:lpstr>Slide 1</vt:lpstr>
      <vt:lpstr> 목차</vt:lpstr>
      <vt:lpstr>1. 주제 - 영화 정보 검색 사이트</vt:lpstr>
      <vt:lpstr>1. 주제 - 개발환경</vt:lpstr>
      <vt:lpstr>2. 업무분장</vt:lpstr>
      <vt:lpstr>3. DB 다이어그램</vt:lpstr>
      <vt:lpstr>3. DB ER-D</vt:lpstr>
      <vt:lpstr>3. DB 구성</vt:lpstr>
      <vt:lpstr>4. 주요화면 &amp; 시연</vt:lpstr>
      <vt:lpstr> 검색  (Search)</vt:lpstr>
      <vt:lpstr> 검색  박스오피스</vt:lpstr>
      <vt:lpstr> 검색  결과리스트</vt:lpstr>
      <vt:lpstr> 검색  세부컨텐츠</vt:lpstr>
      <vt:lpstr>인기순위  (Top100)</vt:lpstr>
      <vt:lpstr>API를 이용한 영화 Top 100 출력</vt:lpstr>
      <vt:lpstr> 댓글  (Comment)</vt:lpstr>
      <vt:lpstr>댓글 시스템</vt:lpstr>
      <vt:lpstr> 차트  (Chart)</vt:lpstr>
      <vt:lpstr>댓글 평가를 종합한 차트</vt:lpstr>
      <vt:lpstr> 장르  (Genre)</vt:lpstr>
      <vt:lpstr>장르별 영화 목록</vt:lpstr>
      <vt:lpstr>장르별 영화 목록 (JAVA)</vt:lpstr>
      <vt:lpstr>장르별 영화 목록 (JAVA)</vt:lpstr>
      <vt:lpstr> 기록  (Log)</vt:lpstr>
      <vt:lpstr>쿠키를 이용한 검색기록 조회</vt:lpstr>
      <vt:lpstr>쿠키를 이용한 검색기록 조회(JS) - 생성/추가</vt:lpstr>
      <vt:lpstr>쿠키를 이용한 검색기록 조회(JS) - 조회/삭제</vt:lpstr>
      <vt:lpstr>Slide 28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user</cp:lastModifiedBy>
  <cp:revision>62</cp:revision>
  <dcterms:created xsi:type="dcterms:W3CDTF">2014-04-01T16:27:38Z</dcterms:created>
  <dcterms:modified xsi:type="dcterms:W3CDTF">2016-11-29T08:37:02Z</dcterms:modified>
</cp:coreProperties>
</file>